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5"/>
  </p:handoutMasterIdLst>
  <p:sldIdLst>
    <p:sldId id="256" r:id="rId2"/>
    <p:sldId id="313" r:id="rId3"/>
    <p:sldId id="268" r:id="rId4"/>
    <p:sldId id="262" r:id="rId5"/>
    <p:sldId id="263" r:id="rId6"/>
    <p:sldId id="291" r:id="rId7"/>
    <p:sldId id="288" r:id="rId8"/>
    <p:sldId id="264" r:id="rId9"/>
    <p:sldId id="259" r:id="rId10"/>
    <p:sldId id="260" r:id="rId11"/>
    <p:sldId id="261" r:id="rId12"/>
    <p:sldId id="272" r:id="rId13"/>
    <p:sldId id="293" r:id="rId14"/>
    <p:sldId id="294" r:id="rId15"/>
    <p:sldId id="265" r:id="rId16"/>
    <p:sldId id="266" r:id="rId17"/>
    <p:sldId id="267" r:id="rId18"/>
    <p:sldId id="276" r:id="rId19"/>
    <p:sldId id="274" r:id="rId20"/>
    <p:sldId id="275" r:id="rId21"/>
    <p:sldId id="277" r:id="rId22"/>
    <p:sldId id="279" r:id="rId23"/>
    <p:sldId id="295" r:id="rId24"/>
    <p:sldId id="283" r:id="rId25"/>
    <p:sldId id="284" r:id="rId26"/>
    <p:sldId id="282" r:id="rId27"/>
    <p:sldId id="285" r:id="rId28"/>
    <p:sldId id="290" r:id="rId29"/>
    <p:sldId id="278" r:id="rId30"/>
    <p:sldId id="280" r:id="rId31"/>
    <p:sldId id="281" r:id="rId32"/>
    <p:sldId id="286" r:id="rId33"/>
    <p:sldId id="287" r:id="rId34"/>
    <p:sldId id="299" r:id="rId35"/>
    <p:sldId id="298" r:id="rId36"/>
    <p:sldId id="300" r:id="rId37"/>
    <p:sldId id="302" r:id="rId38"/>
    <p:sldId id="301" r:id="rId39"/>
    <p:sldId id="305" r:id="rId40"/>
    <p:sldId id="304" r:id="rId41"/>
    <p:sldId id="309" r:id="rId42"/>
    <p:sldId id="310" r:id="rId43"/>
    <p:sldId id="311" r:id="rId44"/>
    <p:sldId id="312" r:id="rId45"/>
    <p:sldId id="314" r:id="rId46"/>
    <p:sldId id="318" r:id="rId47"/>
    <p:sldId id="306" r:id="rId48"/>
    <p:sldId id="316" r:id="rId49"/>
    <p:sldId id="303" r:id="rId50"/>
    <p:sldId id="307" r:id="rId51"/>
    <p:sldId id="308" r:id="rId52"/>
    <p:sldId id="289" r:id="rId53"/>
    <p:sldId id="296" r:id="rId5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19"/>
    <a:srgbClr val="59C059"/>
    <a:srgbClr val="5CB1D6"/>
    <a:srgbClr val="FFBF00"/>
    <a:srgbClr val="CF62CF"/>
    <a:srgbClr val="4C97FF"/>
    <a:srgbClr val="9966FF"/>
    <a:srgbClr val="EC5959"/>
    <a:srgbClr val="4CB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14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912CFCED-C938-47D7-ABC6-55864039C7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01CFAB9-22CF-4662-8D62-543F29EC1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8E4C1-2C4F-4D78-87F7-E64A39742BC3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8DA5FC4-8FE1-4042-9831-9643EA0F64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9468AF1-582D-415F-AB61-27090F8E2E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CAF76-8AF7-4529-B0C6-D86F00CB20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615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FD2C19-8E80-452A-9924-9B080940E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20C0607-AD17-4D13-B2DC-E08E6023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9082B8C-6764-41C3-9AA3-BBE68E98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F5B64A-9113-4514-B097-643F6F7D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FEFB80-9B24-4245-9D1C-B8C39800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34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D57E53-AC6F-4C36-9523-802AACB3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72FE4E5-1E97-42E2-BCE0-2B97F66CE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A1BD8B6-46D3-4E04-9A51-51C58E3A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DD36983-2B9A-4C60-AD15-AF4EB43C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3C6D15A-3720-4194-994A-03744F69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667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85DAF2F-046F-4D8D-9D6C-E37650977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4FC3A27-085B-4AAB-86D7-2B2A5368C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B012BB0-38B8-4858-9CDB-17FE7DEA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B944BF6-1395-4EA4-BE3B-E1B01FB19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C21B110-4E2A-42BF-A8B3-9F257857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137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191F57A-8EF7-41BC-BCA4-25A9EE4A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834AE31B-1EE1-4B81-ACAA-52EB3918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5F0EC36-70FD-4270-A6CF-2069D056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DD9944-1C83-4BE6-814C-17CC1EED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2A1090F-356F-450E-9C18-33C476C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149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B16645-C0BB-417D-B26E-10178573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134F443-3D51-49EE-A0F7-D4854EBFE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BD63EE-FCEA-4BA5-B167-FF5FBD075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E04407E-E113-468C-8A9A-3E40DA0D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CD2DEC-B8DD-4AEB-952E-44295CC3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9314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BB758D-4F1F-4239-AAB0-CA762D57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DE59692-5CE3-4717-BC11-1145A42C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2FBB317-B05E-4173-9796-F984F05D3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997B171-6AFC-43B3-B41F-228A8943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E0C32D3-A687-4671-98B2-F9D7B977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B3F291A-8B86-48B9-B058-BE1BBEE6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204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0EC6C3-D572-4D8B-B4DC-38D8D510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81BD8CB3-F8EE-4527-B04D-17F0F4C25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00255F-DFAE-4552-8632-73069B59A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AF7C0A4E-9840-4FA0-A9DE-5C7818886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C92E8CE5-AEE8-41D8-AAD2-281288E11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9620E96D-80B6-4894-88D7-0AEEFD64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6643552-79C1-4761-8241-9F1ED6C4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99A332C-564A-4B6B-9986-DD51E40F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55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842DC5-DC49-4D01-B250-969BF396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A4AE0A6-6D75-4623-B811-762D6D22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66EB199-903F-4BB2-8F09-B280E8AD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13AC1E8-B474-4951-B65A-0DBE6109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803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DACAC73-1332-4C4B-A91D-CE1C3ADFD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4A1549DA-2889-4E45-9575-BAA068C6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6A2F4DA-C636-4DBA-A028-D7BA1634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949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D9932F-6C59-43E6-9831-48A091E7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1A20561-2C3C-42BC-9BEA-A3443C887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227659E-E37A-4D6A-9196-C9EC35B55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AF4E9DC-4BDB-4B91-B74F-38159333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2C045E1-A5E3-4F9E-BF66-A6610F64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B480177-D200-4D72-BF1D-F525F8AA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510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55F45F-8A17-4CB4-9A32-06B14EF8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4453885-912C-4F17-B852-969A1D4FA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4A8ACC09-576B-4398-8FB8-2FF051E6D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3BAC3ED-DA3A-4FF2-8ED0-D8E9BB56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6819C4F-CAA8-4927-B06B-0980256F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98042F5-AB6F-4B54-90E4-35E802C5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57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52202CD-BB0A-4CA5-AD8F-9E588F47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2CB4527-9B11-43E9-A6E4-31069DC0D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9AF788C-7C50-4525-B46E-3783462BA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22B8D-9E6A-4F16-A83C-FEE128C973BC}" type="datetimeFigureOut">
              <a:rPr lang="cs-CZ" smtClean="0"/>
              <a:t>18.12.2022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1F0D33-5DFF-4BDE-9416-A7B0CD6CE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A69FE9-63BF-4E5D-B582-7B8657AA6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4BBF-1AD5-4C01-B61B-B306EB75E9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640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ywor1/scratc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cratch.mit.edu/projects/editor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misa.javor@gmail.com" TargetMode="External"/><Relationship Id="rId2" Type="http://schemas.openxmlformats.org/officeDocument/2006/relationships/hyperlink" Target="https://github.com/jaywor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1978395-AA54-4E1C-8954-81E86FED7D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  <a:latin typeface="Consolas" panose="020B0609020204030204" pitchFamily="49" charset="0"/>
              </a:rPr>
              <a:t>Blokové programová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cs-CZ" dirty="0">
                <a:solidFill>
                  <a:srgbClr val="FF0000"/>
                </a:solidFill>
                <a:latin typeface="Consolas" panose="020B0609020204030204" pitchFamily="49" charset="0"/>
              </a:rPr>
              <a:t>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362ECF3-714F-4F4E-AC87-94EEE4EF4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latin typeface="Consolas" panose="020B0609020204030204" pitchFamily="49" charset="0"/>
              </a:rPr>
              <a:t>Michal Javor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52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7F29F1F8-D5A2-C601-77E5-11697792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80" y="2462078"/>
            <a:ext cx="7544239" cy="19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B8571B5-E579-BFD4-4D44-9348BC0A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1437997"/>
            <a:ext cx="7916380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0AF82E9C-0D5F-216D-0A7B-D40E53EF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85" y="821503"/>
            <a:ext cx="4757629" cy="492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2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746FC5-9B85-0EBA-74B5-91CF9045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rgbClr val="5CB1D6"/>
                </a:solidFill>
              </a:rPr>
              <a:t>Vnímání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8FAF78F-1C02-AE33-AE22-1A7F25FEB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2886"/>
            <a:ext cx="5887272" cy="2857899"/>
          </a:xfr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FFF0A8B8-FBEC-EF42-7F84-33EBE42B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77901"/>
            <a:ext cx="9402487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2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34EC5A-0D60-1A98-C686-AEBABDD8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rgbClr val="59C059"/>
                </a:solidFill>
              </a:rPr>
              <a:t>Operátory</a:t>
            </a:r>
          </a:p>
        </p:txBody>
      </p:sp>
      <p:pic>
        <p:nvPicPr>
          <p:cNvPr id="17" name="Zástupný obsah 16">
            <a:extLst>
              <a:ext uri="{FF2B5EF4-FFF2-40B4-BE49-F238E27FC236}">
                <a16:creationId xmlns:a16="http://schemas.microsoft.com/office/drawing/2014/main" id="{7FE1FB1C-A7CA-9A94-540A-7D54ED0B6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74" y="1864205"/>
            <a:ext cx="3699857" cy="1414376"/>
          </a:xfr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E61D707C-91D5-7D84-8FB3-E9858DCF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2" y="3993909"/>
            <a:ext cx="3666179" cy="1432101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628D5E5-4023-0E7D-C4E4-629E54580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68" y="1785775"/>
            <a:ext cx="4625435" cy="1571236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1E24A272-061B-4D3E-57CF-44E3895EA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281" y="3993909"/>
            <a:ext cx="6407116" cy="13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B38E39-810A-4CF8-9076-6B08C42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</a:t>
            </a:r>
            <a:r>
              <a:rPr lang="cs-CZ" dirty="0"/>
              <a:t>čet kol u libovolného počtu aut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B5BFE170-784C-403F-B4AB-108F35DD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8201"/>
            <a:ext cx="3360399" cy="325178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A489F2A8-B4FB-4ABC-9091-71A42002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489" y="2198201"/>
            <a:ext cx="3620977" cy="3251780"/>
          </a:xfrm>
          <a:prstGeom prst="rect">
            <a:avLst/>
          </a:prstGeom>
        </p:spPr>
      </p:pic>
      <p:sp>
        <p:nvSpPr>
          <p:cNvPr id="13" name="Šipka: doprava 12">
            <a:extLst>
              <a:ext uri="{FF2B5EF4-FFF2-40B4-BE49-F238E27FC236}">
                <a16:creationId xmlns:a16="http://schemas.microsoft.com/office/drawing/2014/main" id="{08D13F24-75C6-4DF8-9968-EB6E336C25A4}"/>
              </a:ext>
            </a:extLst>
          </p:cNvPr>
          <p:cNvSpPr/>
          <p:nvPr/>
        </p:nvSpPr>
        <p:spPr>
          <a:xfrm>
            <a:off x="4978086" y="2952830"/>
            <a:ext cx="2235828" cy="1202075"/>
          </a:xfrm>
          <a:prstGeom prst="rightArrow">
            <a:avLst/>
          </a:prstGeom>
          <a:solidFill>
            <a:srgbClr val="4CB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4</a:t>
            </a:r>
            <a:endParaRPr lang="cs-CZ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676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>
            <a:extLst>
              <a:ext uri="{FF2B5EF4-FFF2-40B4-BE49-F238E27FC236}">
                <a16:creationId xmlns:a16="http://schemas.microsoft.com/office/drawing/2014/main" id="{B0B242F8-AF07-420F-8093-500CAD4EA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67" y="1203328"/>
            <a:ext cx="5390105" cy="1852521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B0FCD34-697A-4AD1-ADD0-86BB68F8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94" y="4741585"/>
            <a:ext cx="2715004" cy="1362265"/>
          </a:xfrm>
          <a:prstGeom prst="rect">
            <a:avLst/>
          </a:prstGeom>
        </p:spPr>
      </p:pic>
      <p:cxnSp>
        <p:nvCxnSpPr>
          <p:cNvPr id="7" name="Spojnice: zakřivená 6">
            <a:extLst>
              <a:ext uri="{FF2B5EF4-FFF2-40B4-BE49-F238E27FC236}">
                <a16:creationId xmlns:a16="http://schemas.microsoft.com/office/drawing/2014/main" id="{9A01E9C8-D44D-4A81-A2BC-43D8FA258963}"/>
              </a:ext>
            </a:extLst>
          </p:cNvPr>
          <p:cNvCxnSpPr>
            <a:cxnSpLocks/>
            <a:stCxn id="32" idx="1"/>
            <a:endCxn id="5" idx="0"/>
          </p:cNvCxnSpPr>
          <p:nvPr/>
        </p:nvCxnSpPr>
        <p:spPr>
          <a:xfrm rot="10800000" flipV="1">
            <a:off x="3468096" y="3947499"/>
            <a:ext cx="2914148" cy="794086"/>
          </a:xfrm>
          <a:prstGeom prst="curvedConnector2">
            <a:avLst/>
          </a:prstGeom>
          <a:ln w="38100">
            <a:solidFill>
              <a:srgbClr val="5CB1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725727C2-8FC5-4625-9F2C-27219D0ED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938" y="420626"/>
            <a:ext cx="3216442" cy="3112477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28CE062F-5F40-4AD1-A5C7-57B3CD558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244" y="3533103"/>
            <a:ext cx="5344271" cy="828791"/>
          </a:xfrm>
          <a:prstGeom prst="rect">
            <a:avLst/>
          </a:prstGeom>
        </p:spPr>
      </p:pic>
      <p:cxnSp>
        <p:nvCxnSpPr>
          <p:cNvPr id="36" name="Spojnice: zakřivená 35">
            <a:extLst>
              <a:ext uri="{FF2B5EF4-FFF2-40B4-BE49-F238E27FC236}">
                <a16:creationId xmlns:a16="http://schemas.microsoft.com/office/drawing/2014/main" id="{E0366CF6-4C1C-438E-957D-26E2BF5B30D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V="1">
            <a:off x="5832672" y="420626"/>
            <a:ext cx="3618487" cy="1708963"/>
          </a:xfrm>
          <a:prstGeom prst="curvedConnector4">
            <a:avLst>
              <a:gd name="adj1" fmla="val 18911"/>
              <a:gd name="adj2" fmla="val 109622"/>
            </a:avLst>
          </a:prstGeom>
          <a:ln w="38100">
            <a:solidFill>
              <a:srgbClr val="5CB1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431A18FB-20D3-7009-251D-6EF48AE77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83" y="2056609"/>
            <a:ext cx="5493227" cy="2120642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2E44641-4130-F731-4F43-418D7EF6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83" y="2081459"/>
            <a:ext cx="5982535" cy="2095792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B176AB8-CEB9-7317-A07E-A7DD748FD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582"/>
            <a:ext cx="3620005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4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49B119DA-0386-60A1-4A98-976D566E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8" y="2638314"/>
            <a:ext cx="7802064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B38E39-810A-4CF8-9076-6B08C42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</a:t>
            </a:r>
            <a:r>
              <a:rPr lang="cs-CZ" dirty="0"/>
              <a:t>čet kol u libovolného počtu aut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B5BFE170-784C-403F-B4AB-108F35DD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8201"/>
            <a:ext cx="3360399" cy="325178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A489F2A8-B4FB-4ABC-9091-71A42002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489" y="2198201"/>
            <a:ext cx="3620977" cy="3251780"/>
          </a:xfrm>
          <a:prstGeom prst="rect">
            <a:avLst/>
          </a:prstGeom>
        </p:spPr>
      </p:pic>
      <p:sp>
        <p:nvSpPr>
          <p:cNvPr id="13" name="Šipka: doprava 12">
            <a:extLst>
              <a:ext uri="{FF2B5EF4-FFF2-40B4-BE49-F238E27FC236}">
                <a16:creationId xmlns:a16="http://schemas.microsoft.com/office/drawing/2014/main" id="{08D13F24-75C6-4DF8-9968-EB6E336C25A4}"/>
              </a:ext>
            </a:extLst>
          </p:cNvPr>
          <p:cNvSpPr/>
          <p:nvPr/>
        </p:nvSpPr>
        <p:spPr>
          <a:xfrm>
            <a:off x="4978086" y="2952830"/>
            <a:ext cx="2235828" cy="1202075"/>
          </a:xfrm>
          <a:prstGeom prst="rightArrow">
            <a:avLst/>
          </a:prstGeom>
          <a:solidFill>
            <a:srgbClr val="4CB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4</a:t>
            </a:r>
            <a:endParaRPr lang="cs-CZ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272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BB5B48-B244-FCD4-7F88-38A313C0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 err="1"/>
              <a:t>Materi</a:t>
            </a:r>
            <a:r>
              <a:rPr lang="cs-CZ" dirty="0" err="1"/>
              <a:t>ály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C98D399-8820-F89A-2A18-3DC981C8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381" y="3296991"/>
            <a:ext cx="10515600" cy="6375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cs-CZ" sz="4000" dirty="0">
                <a:latin typeface="+mj-lt"/>
                <a:hlinkClick r:id="rId2"/>
              </a:rPr>
              <a:t>github.com/jaywor1/scratch</a:t>
            </a:r>
            <a:endParaRPr lang="en-US" sz="4000" dirty="0">
              <a:latin typeface="+mj-lt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0763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1FCFB7-E461-43BD-67FA-2334474E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3DD1688F-1EAF-C5DD-63E4-0436DC44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1911823"/>
            <a:ext cx="806880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2A4AAA-7DE6-BDF5-A8E2-1F2D0C54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Obsah čtverce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0FE2E4C-CF08-7AB3-E938-21F2AB39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83" y="1936723"/>
            <a:ext cx="4308982" cy="3143196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BAE48096-AD58-F56A-C190-08C4FAB43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79" y="1936723"/>
            <a:ext cx="3967641" cy="3143196"/>
          </a:xfrm>
          <a:prstGeom prst="rect">
            <a:avLst/>
          </a:prstGeom>
        </p:spPr>
      </p:pic>
      <p:sp>
        <p:nvSpPr>
          <p:cNvPr id="6" name="Šipka: doprava 5">
            <a:extLst>
              <a:ext uri="{FF2B5EF4-FFF2-40B4-BE49-F238E27FC236}">
                <a16:creationId xmlns:a16="http://schemas.microsoft.com/office/drawing/2014/main" id="{EB68DD9B-4D2D-10B3-A6F2-2A54ED372993}"/>
              </a:ext>
            </a:extLst>
          </p:cNvPr>
          <p:cNvSpPr/>
          <p:nvPr/>
        </p:nvSpPr>
        <p:spPr>
          <a:xfrm>
            <a:off x="4763206" y="3122747"/>
            <a:ext cx="2235828" cy="1202075"/>
          </a:xfrm>
          <a:prstGeom prst="rightArrow">
            <a:avLst/>
          </a:prstGeom>
          <a:solidFill>
            <a:srgbClr val="4CB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9</a:t>
            </a:r>
            <a:endParaRPr lang="cs-CZ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7525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3C3B77-C01F-A847-7AF0-C3190E61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r>
              <a:rPr lang="en-US" dirty="0"/>
              <a:t> </a:t>
            </a:r>
            <a:r>
              <a:rPr lang="cs-CZ" dirty="0"/>
              <a:t>čtverce - řešení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0B5D0EC-75EB-7C5C-078F-9E02071A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546" y="2377055"/>
            <a:ext cx="8468907" cy="3248478"/>
          </a:xfrm>
        </p:spPr>
      </p:pic>
    </p:spTree>
    <p:extLst>
      <p:ext uri="{BB962C8B-B14F-4D97-AF65-F5344CB8AC3E}">
        <p14:creationId xmlns:p14="http://schemas.microsoft.com/office/powerpoint/2010/main" val="213357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4DD13B-592C-ABFE-3311-9D4CD2EA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AB19"/>
                </a:solidFill>
              </a:rPr>
              <a:t>Ovl</a:t>
            </a:r>
            <a:r>
              <a:rPr lang="cs-CZ" b="1" dirty="0" err="1">
                <a:solidFill>
                  <a:srgbClr val="FFAB19"/>
                </a:solidFill>
              </a:rPr>
              <a:t>ádání</a:t>
            </a:r>
            <a:endParaRPr lang="cs-CZ" b="1" dirty="0">
              <a:solidFill>
                <a:srgbClr val="FFAB19"/>
              </a:solidFill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7F4E3380-8684-CCA7-7EBE-822BF64B0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4287"/>
            <a:ext cx="4292639" cy="3058309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D70B8144-587A-683D-7A29-96F71177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51" y="1312221"/>
            <a:ext cx="4543526" cy="48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0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8994D2-7933-A702-A9D6-742A7BBD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Podm</a:t>
            </a:r>
            <a:r>
              <a:rPr lang="cs-CZ" dirty="0" err="1"/>
              <a:t>ínky</a:t>
            </a:r>
            <a:r>
              <a:rPr lang="en-US" dirty="0"/>
              <a:t> (</a:t>
            </a:r>
            <a:r>
              <a:rPr lang="cs-CZ" dirty="0" err="1"/>
              <a:t>If</a:t>
            </a:r>
            <a:r>
              <a:rPr lang="en-US" dirty="0"/>
              <a:t> statements)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B1684521-D0A1-A98F-353D-E99CF0E2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05" y="2015500"/>
            <a:ext cx="7630590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E7132E-814B-0A55-485D-7896AE0F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Podm</a:t>
            </a:r>
            <a:r>
              <a:rPr lang="cs-CZ" dirty="0" err="1"/>
              <a:t>ínky</a:t>
            </a:r>
            <a:r>
              <a:rPr lang="en-US" dirty="0"/>
              <a:t> (</a:t>
            </a:r>
            <a:r>
              <a:rPr lang="cs-CZ" dirty="0" err="1"/>
              <a:t>If</a:t>
            </a:r>
            <a:r>
              <a:rPr lang="en-US" dirty="0"/>
              <a:t>/Else statements)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C7B30169-14E2-52AE-669D-FD9B0BBBA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574" y="1825625"/>
            <a:ext cx="5044851" cy="4351338"/>
          </a:xfrm>
        </p:spPr>
      </p:pic>
    </p:spTree>
    <p:extLst>
      <p:ext uri="{BB962C8B-B14F-4D97-AF65-F5344CB8AC3E}">
        <p14:creationId xmlns:p14="http://schemas.microsoft.com/office/powerpoint/2010/main" val="352198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16467EFA-3C7E-1AFD-5A83-E7A1D4D0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93" y="1690687"/>
            <a:ext cx="4828089" cy="372479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46E21D0-6BFD-7DB9-E419-DA3DBE30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Kladná a záporná čísla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7072F82-E6AA-9C0B-775F-7DE476BB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1" y="1690688"/>
            <a:ext cx="3458058" cy="3724795"/>
          </a:xfrm>
          <a:prstGeom prst="rect">
            <a:avLst/>
          </a:prstGeom>
        </p:spPr>
      </p:pic>
      <p:sp>
        <p:nvSpPr>
          <p:cNvPr id="8" name="Šipka: doprava 7">
            <a:extLst>
              <a:ext uri="{FF2B5EF4-FFF2-40B4-BE49-F238E27FC236}">
                <a16:creationId xmlns:a16="http://schemas.microsoft.com/office/drawing/2014/main" id="{809677B0-7B1B-61FD-3CEB-757734444231}"/>
              </a:ext>
            </a:extLst>
          </p:cNvPr>
          <p:cNvSpPr/>
          <p:nvPr/>
        </p:nvSpPr>
        <p:spPr>
          <a:xfrm>
            <a:off x="4697465" y="3109674"/>
            <a:ext cx="2235828" cy="1202075"/>
          </a:xfrm>
          <a:prstGeom prst="rightArrow">
            <a:avLst/>
          </a:prstGeom>
          <a:solidFill>
            <a:srgbClr val="4CB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>
                <a:solidFill>
                  <a:schemeClr val="bg1"/>
                </a:solidFill>
                <a:latin typeface="+mj-lt"/>
              </a:rPr>
              <a:t>-4</a:t>
            </a:r>
            <a:endParaRPr lang="cs-CZ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56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44CC8A-0D08-F0C1-A842-B70990E8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65793D99-9680-5D5C-FE40-72354CAF5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975" y="564877"/>
            <a:ext cx="3597719" cy="5728245"/>
          </a:xfrm>
        </p:spPr>
      </p:pic>
    </p:spTree>
    <p:extLst>
      <p:ext uri="{BB962C8B-B14F-4D97-AF65-F5344CB8AC3E}">
        <p14:creationId xmlns:p14="http://schemas.microsoft.com/office/powerpoint/2010/main" val="200188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7ACA11-7064-1E28-CE95-4C9F471F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rgbClr val="CF62CF"/>
                </a:solidFill>
              </a:rPr>
              <a:t>Zvuk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31474EC-ED8C-11E3-AB88-39F476C5E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2853196"/>
            <a:ext cx="7697274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7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38A0C4-1810-887F-1B1D-41796FE1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cs-CZ" dirty="0" err="1"/>
              <a:t>řehrajte</a:t>
            </a:r>
            <a:r>
              <a:rPr lang="cs-CZ" dirty="0"/>
              <a:t> mňau 4 krát za sebou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0501835D-4153-FC5A-E4C2-9212B27E6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494" y="3096292"/>
            <a:ext cx="8507012" cy="1810003"/>
          </a:xfrm>
        </p:spPr>
      </p:pic>
    </p:spTree>
    <p:extLst>
      <p:ext uri="{BB962C8B-B14F-4D97-AF65-F5344CB8AC3E}">
        <p14:creationId xmlns:p14="http://schemas.microsoft.com/office/powerpoint/2010/main" val="202104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0ABDB3-2102-4ABC-A1F7-4B11B2F8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Scratch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8A9FD894-8E75-416E-9B49-82A9E17D8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539"/>
            <a:ext cx="10515600" cy="6689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sz="4400" dirty="0">
                <a:latin typeface="Consolas" panose="020B0609020204030204" pitchFamily="49" charset="0"/>
                <a:hlinkClick r:id="rId2"/>
              </a:rPr>
              <a:t>scratch.mit.edu/projects/editor/</a:t>
            </a:r>
            <a:endParaRPr lang="cs-CZ" sz="4400" dirty="0">
              <a:latin typeface="Consolas" panose="020B0609020204030204" pitchFamily="49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5E5FFED-89ED-46E3-A1F3-C552E8BE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253" y="22476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1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C53F686B-54AB-9510-16A9-731692D8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018" y="828720"/>
            <a:ext cx="5867137" cy="520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1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A1F3D0BD-2080-B87B-48CE-61B65882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51" y="547563"/>
            <a:ext cx="8644311" cy="57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7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EBC2AD-7797-1C61-BF36-AC5A1D9F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4C97FF"/>
                </a:solidFill>
              </a:rPr>
              <a:t>Pohyb</a:t>
            </a:r>
            <a:r>
              <a:rPr lang="cs-CZ" b="1" dirty="0" err="1">
                <a:solidFill>
                  <a:srgbClr val="4C97FF"/>
                </a:solidFill>
              </a:rPr>
              <a:t>ové</a:t>
            </a:r>
            <a:r>
              <a:rPr lang="cs-CZ" b="1" dirty="0">
                <a:solidFill>
                  <a:srgbClr val="4C97FF"/>
                </a:solidFill>
              </a:rPr>
              <a:t> bloky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0F0ADAE0-B7C9-76BC-F017-97EF61D81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406" y="2186978"/>
            <a:ext cx="5119134" cy="1712652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4AB34C0-2C0E-97A4-B543-C9E44A88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06" y="4152955"/>
            <a:ext cx="5119134" cy="1427841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66809AC-54CA-3CFE-D852-F3A5D731A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943" y="2186978"/>
            <a:ext cx="3350755" cy="152512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DC769A3-D528-237E-CD4A-8CF57359A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516" y="4049057"/>
            <a:ext cx="3212675" cy="14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8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AF963F-3DA8-2997-52C1-11E67AC0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Cvičení – Naučte </a:t>
            </a:r>
            <a:r>
              <a:rPr lang="cs-CZ" dirty="0" err="1"/>
              <a:t>Scratche</a:t>
            </a:r>
            <a:r>
              <a:rPr lang="cs-CZ" dirty="0"/>
              <a:t> chodit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BFAA85B-EA16-90D2-ABFF-00ECD491C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59" y="2883314"/>
            <a:ext cx="2539682" cy="2539682"/>
          </a:xfrm>
        </p:spPr>
      </p:pic>
    </p:spTree>
    <p:extLst>
      <p:ext uri="{BB962C8B-B14F-4D97-AF65-F5344CB8AC3E}">
        <p14:creationId xmlns:p14="http://schemas.microsoft.com/office/powerpoint/2010/main" val="333892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B2E8AF-2F0E-30CE-E221-338B4A40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 I.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669A9B52-3E3A-8A24-7294-057A01D76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336" y="2076975"/>
            <a:ext cx="7897327" cy="3848637"/>
          </a:xfrm>
        </p:spPr>
      </p:pic>
    </p:spTree>
    <p:extLst>
      <p:ext uri="{BB962C8B-B14F-4D97-AF65-F5344CB8AC3E}">
        <p14:creationId xmlns:p14="http://schemas.microsoft.com/office/powerpoint/2010/main" val="125728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D0C430-10D8-6968-F85F-263E8EFA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 II.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401DB6EC-A0E7-4286-1F4C-7C86AE8AF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277" y="932187"/>
            <a:ext cx="3533445" cy="5218078"/>
          </a:xfrm>
        </p:spPr>
      </p:pic>
    </p:spTree>
    <p:extLst>
      <p:ext uri="{BB962C8B-B14F-4D97-AF65-F5344CB8AC3E}">
        <p14:creationId xmlns:p14="http://schemas.microsoft.com/office/powerpoint/2010/main" val="344126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B5818D-3A81-8446-A7C9-3A353321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Proměnné </a:t>
            </a:r>
            <a:r>
              <a:rPr lang="en-US" dirty="0"/>
              <a:t>(Variables)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A2F9498-2BE2-027C-44F4-5132EABB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6238"/>
            <a:ext cx="3384482" cy="477721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4347864-9B71-62A1-3B0D-DBA91EEAE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59" y="2294852"/>
            <a:ext cx="4080363" cy="3479982"/>
          </a:xfrm>
          <a:prstGeom prst="rect">
            <a:avLst/>
          </a:prstGeom>
        </p:spPr>
      </p:pic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1CDE5CFB-5AFB-D4DB-4008-8BAC7BDDD90E}"/>
              </a:ext>
            </a:extLst>
          </p:cNvPr>
          <p:cNvSpPr/>
          <p:nvPr/>
        </p:nvSpPr>
        <p:spPr>
          <a:xfrm>
            <a:off x="914400" y="2133600"/>
            <a:ext cx="2127250" cy="4127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6" name="Spojnice: zakřivená 15">
            <a:extLst>
              <a:ext uri="{FF2B5EF4-FFF2-40B4-BE49-F238E27FC236}">
                <a16:creationId xmlns:a16="http://schemas.microsoft.com/office/drawing/2014/main" id="{2CCCCA49-D309-096A-77D5-3EF71F24DC5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3041650" y="2339975"/>
            <a:ext cx="2706409" cy="1694868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06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2FD5E88-FCA2-790F-5995-EE43B9B29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06" y="895880"/>
            <a:ext cx="3316593" cy="5066239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7D45054-8F7C-5FB0-AFFE-10F7E9EE4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06" y="895880"/>
            <a:ext cx="3363046" cy="497787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5A6347E-A527-F372-974C-A881BBF8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0" y="1791760"/>
            <a:ext cx="4742014" cy="3562577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54E11C1-209F-2081-FB5D-35D739CD0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150" y="1791760"/>
            <a:ext cx="4742014" cy="35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CD4DE-5E7A-441F-9E12-2F13EA12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kliknutí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0A181E-F91E-4A4D-5794-0EFA6FA28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Naučte </a:t>
            </a:r>
            <a:r>
              <a:rPr lang="cs-CZ" dirty="0" err="1"/>
              <a:t>Scratche</a:t>
            </a:r>
            <a:r>
              <a:rPr lang="cs-CZ" dirty="0"/>
              <a:t> počítat, kolikrát jste na něho kliknuli.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0829477-43A0-E0C3-29BB-3A80E5A8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00" y="2594282"/>
            <a:ext cx="4961493" cy="37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6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3E2A9D-0F35-F6D2-FCE8-DBE9D27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69A2B17-D285-30FE-779A-A93F9B11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2175859"/>
            <a:ext cx="8183117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5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37B0D4-6826-457F-88CA-05FE22E9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F104614-5CA8-4E05-B289-CB254DE43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FB9F534-23C8-4105-AB33-5F2D9F7E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0" y="185637"/>
            <a:ext cx="11998179" cy="6383606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7D9F65B-BEA1-4875-A098-D6BA57DDB997}"/>
              </a:ext>
            </a:extLst>
          </p:cNvPr>
          <p:cNvSpPr/>
          <p:nvPr/>
        </p:nvSpPr>
        <p:spPr>
          <a:xfrm>
            <a:off x="96910" y="524626"/>
            <a:ext cx="2317427" cy="6044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9A91F6A2-677B-4BC1-AD22-29A2229AEC27}"/>
              </a:ext>
            </a:extLst>
          </p:cNvPr>
          <p:cNvSpPr/>
          <p:nvPr/>
        </p:nvSpPr>
        <p:spPr>
          <a:xfrm>
            <a:off x="2486525" y="524627"/>
            <a:ext cx="5855369" cy="60446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0AE26DCB-8531-4E17-8F17-8967A35D8BE5}"/>
              </a:ext>
            </a:extLst>
          </p:cNvPr>
          <p:cNvSpPr/>
          <p:nvPr/>
        </p:nvSpPr>
        <p:spPr>
          <a:xfrm>
            <a:off x="8414083" y="185637"/>
            <a:ext cx="3617495" cy="304684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019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2321C4-2169-DCD5-EBFC-E770E695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Moje bloky </a:t>
            </a:r>
            <a:r>
              <a:rPr lang="en-US" dirty="0"/>
              <a:t>(</a:t>
            </a:r>
            <a:r>
              <a:rPr lang="en-US" dirty="0" err="1"/>
              <a:t>funkce</a:t>
            </a:r>
            <a:r>
              <a:rPr lang="en-US" dirty="0"/>
              <a:t>)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9626A12-78BD-1583-A68A-2EAC55EE6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4256"/>
            <a:ext cx="2968042" cy="4351338"/>
          </a:xfrm>
        </p:spPr>
      </p:pic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2F034B45-EBF0-0B63-5424-7BE4E62E5736}"/>
              </a:ext>
            </a:extLst>
          </p:cNvPr>
          <p:cNvSpPr/>
          <p:nvPr/>
        </p:nvSpPr>
        <p:spPr>
          <a:xfrm>
            <a:off x="1491271" y="2129508"/>
            <a:ext cx="1135328" cy="2617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D9E95EB2-1279-13E8-E894-720B27DE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315" y="1586419"/>
            <a:ext cx="5920074" cy="44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8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D0C430-10D8-6968-F85F-263E8EFA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 II.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401DB6EC-A0E7-4286-1F4C-7C86AE8AF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277" y="1131191"/>
            <a:ext cx="3533445" cy="5218078"/>
          </a:xfr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8ECB70DC-58B9-A182-A702-6E0F0277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99" y="1690688"/>
            <a:ext cx="3245678" cy="465858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283EF57-BB67-C617-5C97-C5456D94E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9" y="2344604"/>
            <a:ext cx="3016696" cy="32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0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2211F83C-C727-BFEB-2042-AD203C7E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30" y="987660"/>
            <a:ext cx="3591916" cy="515554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E6BD4DF-D37B-D071-7E21-73FCAFED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69" y="987661"/>
            <a:ext cx="3359792" cy="51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3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49B842C3-F33A-8D7D-A4A2-5045920CA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779" y="1253331"/>
            <a:ext cx="3682442" cy="4351338"/>
          </a:xfrm>
        </p:spPr>
      </p:pic>
    </p:spTree>
    <p:extLst>
      <p:ext uri="{BB962C8B-B14F-4D97-AF65-F5344CB8AC3E}">
        <p14:creationId xmlns:p14="http://schemas.microsoft.com/office/powerpoint/2010/main" val="268049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706E84-6AC8-8EE9-A7AA-7A5C2C4B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Zjednodu</a:t>
            </a:r>
            <a:r>
              <a:rPr lang="cs-CZ" dirty="0" err="1"/>
              <a:t>šte</a:t>
            </a:r>
            <a:r>
              <a:rPr lang="cs-CZ" dirty="0"/>
              <a:t> do funkce</a:t>
            </a:r>
          </a:p>
        </p:txBody>
      </p:sp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F45BE8FA-2394-1BA5-AC54-55874B5FD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728" y="1690688"/>
            <a:ext cx="2830364" cy="4506471"/>
          </a:xfr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5B9877ED-AE34-E0E2-4D1A-0D83B7DF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72" y="2321275"/>
            <a:ext cx="4310914" cy="3245295"/>
          </a:xfrm>
          <a:prstGeom prst="rect">
            <a:avLst/>
          </a:prstGeom>
        </p:spPr>
      </p:pic>
      <p:cxnSp>
        <p:nvCxnSpPr>
          <p:cNvPr id="8" name="Spojnice: zakřivená 7">
            <a:extLst>
              <a:ext uri="{FF2B5EF4-FFF2-40B4-BE49-F238E27FC236}">
                <a16:creationId xmlns:a16="http://schemas.microsoft.com/office/drawing/2014/main" id="{93F06699-099A-C2A1-D80F-68734A65076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4456092" y="3943923"/>
            <a:ext cx="2175680" cy="1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70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675755-6D4E-4DF8-7587-F7EA1237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Přidání postavy </a:t>
            </a:r>
            <a:r>
              <a:rPr lang="en-US" dirty="0"/>
              <a:t>(Sprite)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0AEEEFE-0FD3-88E6-85D3-2DEBC551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4042330" cy="4351338"/>
          </a:xfr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BD0A954-1654-4E70-2879-EFDEB7B2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870" y="2742675"/>
            <a:ext cx="6274158" cy="2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4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6E5EB1-CB1C-3470-EF1C-E5F0D2D5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25" y="4683071"/>
            <a:ext cx="10778543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Ka</a:t>
            </a:r>
            <a:r>
              <a:rPr lang="cs-CZ" b="1" dirty="0" err="1">
                <a:solidFill>
                  <a:srgbClr val="FF0000"/>
                </a:solidFill>
              </a:rPr>
              <a:t>ždá</a:t>
            </a:r>
            <a:r>
              <a:rPr lang="cs-CZ" b="1" dirty="0">
                <a:solidFill>
                  <a:srgbClr val="FF0000"/>
                </a:solidFill>
              </a:rPr>
              <a:t> postava má své vlastní bloky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CA3A7CD-61E9-1A2E-F9EF-2949D5A6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41" y="1694638"/>
            <a:ext cx="5468113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AD1C56-7408-5005-35D6-C49A4531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Změna pozadí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BEEEB300-05BC-6043-4010-041F3DA5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75" y="1984103"/>
            <a:ext cx="5056333" cy="3186765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87D9C61D-4B0B-3037-FCB2-4D05F36C9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42" y="2900965"/>
            <a:ext cx="5849154" cy="17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6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F76EE4-4D32-E0B9-D09F-0D24070B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BE43EE73-71A3-25A1-C01A-8A3AC8974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104" y="1384257"/>
            <a:ext cx="3192886" cy="5108618"/>
          </a:xfrm>
        </p:spPr>
      </p:pic>
    </p:spTree>
    <p:extLst>
      <p:ext uri="{BB962C8B-B14F-4D97-AF65-F5344CB8AC3E}">
        <p14:creationId xmlns:p14="http://schemas.microsoft.com/office/powerpoint/2010/main" val="4020742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F5C3ED-7F70-0810-CFA5-27947082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Chytání jablek</a:t>
            </a:r>
          </a:p>
        </p:txBody>
      </p:sp>
      <p:pic>
        <p:nvPicPr>
          <p:cNvPr id="5" name="Zástupný obsah 4" descr="Obsah obrázku text, snímek obrazovky, vektorová grafika&#10;&#10;Popis byl vytvořen automaticky">
            <a:extLst>
              <a:ext uri="{FF2B5EF4-FFF2-40B4-BE49-F238E27FC236}">
                <a16:creationId xmlns:a16="http://schemas.microsoft.com/office/drawing/2014/main" id="{B617C2F0-8069-DBBC-B411-12EB1A0BF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3490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863AFB48-0D10-4556-9C93-51B3EC3FE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0" b="88525" l="6468" r="92537">
                        <a14:foregroundMark x1="62937" y1="49057" x2="89552" y2="68852"/>
                        <a14:foregroundMark x1="89552" y1="68852" x2="91045" y2="72131"/>
                        <a14:foregroundMark x1="80846" y1="53552" x2="72601" y2="16865"/>
                        <a14:foregroundMark x1="92786" y1="60656" x2="80846" y2="26230"/>
                        <a14:foregroundMark x1="80846" y1="44262" x2="73134" y2="39891"/>
                        <a14:foregroundMark x1="84328" y1="41530" x2="78358" y2="46995"/>
                        <a14:foregroundMark x1="80846" y1="34426" x2="85821" y2="34973"/>
                        <a14:foregroundMark x1="81592" y1="39891" x2="72637" y2="56831"/>
                        <a14:foregroundMark x1="72637" y1="56831" x2="77861" y2="59016"/>
                        <a14:foregroundMark x1="67662" y1="56284" x2="67662" y2="71585"/>
                        <a14:foregroundMark x1="62937" y1="61761" x2="64179" y2="69399"/>
                        <a14:foregroundMark x1="27861" y1="48087" x2="26866" y2="45355"/>
                        <a14:foregroundMark x1="36070" y1="24044" x2="36070" y2="24044"/>
                        <a14:foregroundMark x1="37313" y1="24044" x2="35075" y2="22951"/>
                        <a14:foregroundMark x1="6468" y1="20219" x2="9204" y2="32240"/>
                        <a14:foregroundMark x1="71891" y1="13661" x2="71891" y2="13661"/>
                        <a14:foregroundMark x1="75373" y1="13661" x2="72637" y2="13661"/>
                        <a14:foregroundMark x1="72139" y1="15847" x2="72139" y2="15847"/>
                        <a14:foregroundMark x1="72886" y1="13661" x2="72886" y2="13661"/>
                        <a14:foregroundMark x1="72388" y1="13661" x2="70647" y2="13661"/>
                        <a14:foregroundMark x1="73881" y1="13661" x2="70499" y2="14074"/>
                        <a14:foregroundMark x1="75124" y1="14208" x2="70808" y2="14546"/>
                        <a14:backgroundMark x1="48507" y1="25137" x2="55721" y2="87432"/>
                        <a14:backgroundMark x1="58706" y1="37158" x2="58706" y2="63934"/>
                        <a14:backgroundMark x1="96020" y1="50820" x2="95274" y2="51366"/>
                        <a14:backgroundMark x1="67413" y1="13661" x2="67413" y2="13661"/>
                        <a14:backgroundMark x1="67662" y1="15301" x2="67662" y2="15301"/>
                        <a14:backgroundMark x1="69154" y1="12022" x2="67910" y2="15301"/>
                        <a14:backgroundMark x1="96517" y1="65574" x2="95771" y2="53552"/>
                        <a14:backgroundMark x1="96517" y1="54645" x2="95274" y2="47541"/>
                        <a14:backgroundMark x1="95522" y1="48087" x2="95522" y2="41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907" y="899715"/>
            <a:ext cx="4308186" cy="1961189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43AD7BA-EC79-4832-9FB1-B190764165FF}"/>
              </a:ext>
            </a:extLst>
          </p:cNvPr>
          <p:cNvSpPr txBox="1"/>
          <p:nvPr/>
        </p:nvSpPr>
        <p:spPr>
          <a:xfrm>
            <a:off x="643300" y="4093349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CBF56"/>
                </a:solidFill>
                <a:latin typeface="+mj-lt"/>
              </a:rPr>
              <a:t>Za</a:t>
            </a:r>
            <a:r>
              <a:rPr lang="cs-CZ" sz="4000" dirty="0" err="1">
                <a:solidFill>
                  <a:srgbClr val="4CBF56"/>
                </a:solidFill>
                <a:latin typeface="+mj-lt"/>
              </a:rPr>
              <a:t>čátek</a:t>
            </a:r>
            <a:r>
              <a:rPr lang="cs-CZ" sz="4000" dirty="0">
                <a:solidFill>
                  <a:srgbClr val="4CBF56"/>
                </a:solidFill>
                <a:latin typeface="+mj-lt"/>
              </a:rPr>
              <a:t> programu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86B6D51-1BE8-48CB-A754-328D1165CD61}"/>
              </a:ext>
            </a:extLst>
          </p:cNvPr>
          <p:cNvSpPr txBox="1"/>
          <p:nvPr/>
        </p:nvSpPr>
        <p:spPr>
          <a:xfrm>
            <a:off x="7132106" y="4079919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dirty="0">
                <a:solidFill>
                  <a:srgbClr val="EC5959"/>
                </a:solidFill>
                <a:latin typeface="+mj-lt"/>
              </a:rPr>
              <a:t>Ukončit program</a:t>
            </a:r>
          </a:p>
        </p:txBody>
      </p:sp>
      <p:cxnSp>
        <p:nvCxnSpPr>
          <p:cNvPr id="15" name="Spojnice: zakřivená 14">
            <a:extLst>
              <a:ext uri="{FF2B5EF4-FFF2-40B4-BE49-F238E27FC236}">
                <a16:creationId xmlns:a16="http://schemas.microsoft.com/office/drawing/2014/main" id="{3F0BB07D-1342-4A58-9E72-692C648786B8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2992661" y="1880309"/>
            <a:ext cx="949246" cy="2213039"/>
          </a:xfrm>
          <a:prstGeom prst="curvedConnector2">
            <a:avLst/>
          </a:prstGeom>
          <a:ln w="38100">
            <a:solidFill>
              <a:srgbClr val="4CBF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pojnice: zakřivená 18">
            <a:extLst>
              <a:ext uri="{FF2B5EF4-FFF2-40B4-BE49-F238E27FC236}">
                <a16:creationId xmlns:a16="http://schemas.microsoft.com/office/drawing/2014/main" id="{15CDB2C4-E644-4645-BF59-01350942CAB1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8250093" y="1880310"/>
            <a:ext cx="1090310" cy="2199609"/>
          </a:xfrm>
          <a:prstGeom prst="curvedConnector2">
            <a:avLst/>
          </a:prstGeom>
          <a:ln w="38100">
            <a:solidFill>
              <a:srgbClr val="EC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4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E2360-D17E-A385-6D95-D35B9E2E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 - </a:t>
            </a:r>
            <a:r>
              <a:rPr lang="cs-CZ" dirty="0" err="1"/>
              <a:t>Scratch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A61494D-32E9-8409-CE71-BB25B2A1B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550" y="1664748"/>
            <a:ext cx="4960900" cy="4828127"/>
          </a:xfrm>
        </p:spPr>
      </p:pic>
    </p:spTree>
    <p:extLst>
      <p:ext uri="{BB962C8B-B14F-4D97-AF65-F5344CB8AC3E}">
        <p14:creationId xmlns:p14="http://schemas.microsoft.com/office/powerpoint/2010/main" val="425018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BFA414-5D14-A521-26A5-074E84F6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 - jablko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BE2F43D-DC12-B3C6-4CAA-C44525411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548" y="1526537"/>
            <a:ext cx="3312903" cy="4966338"/>
          </a:xfrm>
        </p:spPr>
      </p:pic>
    </p:spTree>
    <p:extLst>
      <p:ext uri="{BB962C8B-B14F-4D97-AF65-F5344CB8AC3E}">
        <p14:creationId xmlns:p14="http://schemas.microsoft.com/office/powerpoint/2010/main" val="383875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3AB7C5-7B5B-AA01-7001-2221C79E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pokračovat?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62F20B1-9B92-92C5-C38D-A48FEE415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3" y="1908526"/>
            <a:ext cx="2775008" cy="3040947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138DDEC-254C-2897-2F0F-9B3BC2170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89" y="1750554"/>
            <a:ext cx="2894949" cy="3198919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A99005D5-6132-FEA6-7718-210F4AC0848C}"/>
              </a:ext>
            </a:extLst>
          </p:cNvPr>
          <p:cNvSpPr txBox="1"/>
          <p:nvPr/>
        </p:nvSpPr>
        <p:spPr>
          <a:xfrm>
            <a:off x="989929" y="5064720"/>
            <a:ext cx="44165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4000" dirty="0">
                <a:latin typeface="+mj-lt"/>
              </a:rPr>
              <a:t>Python</a:t>
            </a:r>
          </a:p>
          <a:p>
            <a:pPr algn="ctr"/>
            <a:r>
              <a:rPr lang="en-US" sz="4000" dirty="0">
                <a:latin typeface="+mj-lt"/>
              </a:rPr>
              <a:t>(6.</a:t>
            </a:r>
            <a:r>
              <a:rPr lang="cs-CZ" sz="4000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– 7. t</a:t>
            </a:r>
            <a:r>
              <a:rPr lang="cs-CZ" sz="4000" dirty="0" err="1">
                <a:latin typeface="+mj-lt"/>
              </a:rPr>
              <a:t>řída</a:t>
            </a:r>
            <a:r>
              <a:rPr lang="en-US" sz="4000" dirty="0">
                <a:latin typeface="+mj-lt"/>
              </a:rPr>
              <a:t>)</a:t>
            </a:r>
            <a:endParaRPr lang="cs-CZ" sz="4000" dirty="0">
              <a:latin typeface="+mj-lt"/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51D4F8F4-33F0-5348-2ED0-FA73BE2E261B}"/>
              </a:ext>
            </a:extLst>
          </p:cNvPr>
          <p:cNvSpPr txBox="1"/>
          <p:nvPr/>
        </p:nvSpPr>
        <p:spPr>
          <a:xfrm>
            <a:off x="6299866" y="5064720"/>
            <a:ext cx="44165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4000" dirty="0">
                <a:latin typeface="+mj-lt"/>
              </a:rPr>
              <a:t>C</a:t>
            </a:r>
          </a:p>
          <a:p>
            <a:pPr algn="ctr"/>
            <a:r>
              <a:rPr lang="en-US" sz="4000" dirty="0">
                <a:latin typeface="+mj-lt"/>
              </a:rPr>
              <a:t>(8. – 9. t</a:t>
            </a:r>
            <a:r>
              <a:rPr lang="cs-CZ" sz="4000" dirty="0" err="1">
                <a:latin typeface="+mj-lt"/>
              </a:rPr>
              <a:t>řída</a:t>
            </a:r>
            <a:r>
              <a:rPr lang="en-US" sz="4000" dirty="0">
                <a:latin typeface="+mj-lt"/>
              </a:rPr>
              <a:t>)</a:t>
            </a:r>
            <a:endParaRPr lang="cs-CZ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566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18B61F-4BEB-7549-5FCD-F41D28C0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989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Děkuji za pozornost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FF58EEED-D224-58F8-90AA-647B637A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2140"/>
            <a:ext cx="10515600" cy="126367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err="1">
                <a:latin typeface="+mj-lt"/>
              </a:rPr>
              <a:t>Github</a:t>
            </a:r>
            <a:r>
              <a:rPr lang="en-US" sz="3600" dirty="0">
                <a:latin typeface="+mj-lt"/>
              </a:rPr>
              <a:t> - </a:t>
            </a:r>
            <a:r>
              <a:rPr lang="en-US" sz="3600" dirty="0">
                <a:latin typeface="+mj-lt"/>
                <a:hlinkClick r:id="rId2"/>
              </a:rPr>
              <a:t>github.com/jaywor1</a:t>
            </a: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cs-CZ" sz="3600" dirty="0">
                <a:latin typeface="+mj-lt"/>
              </a:rPr>
              <a:t>Email – </a:t>
            </a:r>
            <a:r>
              <a:rPr lang="cs-CZ" sz="3600" dirty="0" err="1">
                <a:latin typeface="+mj-lt"/>
                <a:hlinkClick r:id="rId3"/>
              </a:rPr>
              <a:t>misa</a:t>
            </a:r>
            <a:r>
              <a:rPr lang="cs-CZ" sz="3600" dirty="0">
                <a:latin typeface="+mj-lt"/>
                <a:hlinkClick r:id="rId3"/>
              </a:rPr>
              <a:t>.</a:t>
            </a:r>
            <a:r>
              <a:rPr lang="en-US" sz="3600" dirty="0">
                <a:latin typeface="+mj-lt"/>
                <a:hlinkClick r:id="rId3"/>
              </a:rPr>
              <a:t>javor@gmail.com</a:t>
            </a:r>
            <a:endParaRPr lang="cs-CZ" sz="3600" dirty="0">
              <a:latin typeface="+mj-lt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8706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78BB9C-8196-E64A-53CD-1FE9CB8E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rgbClr val="FFBF00"/>
                </a:solidFill>
              </a:rPr>
              <a:t>Události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BE892F7-1287-FFA6-43C7-C58299475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9786"/>
            <a:ext cx="4248743" cy="2210108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A5FF402-A1AF-CD28-FB77-5E52A630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82" y="4397083"/>
            <a:ext cx="7030431" cy="2095792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0397080-FDAF-DC4A-7E6B-D1B144BF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96" y="1889786"/>
            <a:ext cx="3801005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6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8864D4-B1F9-2048-8697-09B83C5C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srgbClr val="9966FF"/>
                </a:solidFill>
              </a:rPr>
              <a:t>Vzhled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89882E7-2440-6956-C386-29EA787EF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248" y="1861682"/>
            <a:ext cx="6048212" cy="1614039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D099D2A-8969-7A8B-C343-949605E7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95" y="1861682"/>
            <a:ext cx="3620005" cy="163852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043C5F4-32A3-BE6E-AA81-C434412E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86" y="4004920"/>
            <a:ext cx="6525536" cy="1695687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E58C5BE9-5FEE-A797-2E38-93D024359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463" y="4004920"/>
            <a:ext cx="292458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6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3E2B23-CDD5-4757-99FA-ED0DE410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6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cs-CZ" sz="6000" dirty="0"/>
              <a:t>Náš první program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B6D188E-54E6-430A-B6B6-4F94CFFB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709" y="1454201"/>
            <a:ext cx="4401164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7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B71F4016-259A-434F-AB67-5A6D55A22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1667" l="8142" r="93946">
                        <a14:foregroundMark x1="10021" y1="28750" x2="8142" y2="52917"/>
                        <a14:foregroundMark x1="12109" y1="45417" x2="14823" y2="65833"/>
                        <a14:foregroundMark x1="14823" y1="65833" x2="16493" y2="50000"/>
                        <a14:foregroundMark x1="19415" y1="56667" x2="19415" y2="56667"/>
                        <a14:foregroundMark x1="21086" y1="54167" x2="21086" y2="54167"/>
                        <a14:foregroundMark x1="21086" y1="55000" x2="21086" y2="55000"/>
                        <a14:foregroundMark x1="21712" y1="55833" x2="18163" y2="58333"/>
                        <a14:foregroundMark x1="18998" y1="57917" x2="20459" y2="53333"/>
                        <a14:foregroundMark x1="21503" y1="51250" x2="13987" y2="53750"/>
                        <a14:foregroundMark x1="26096" y1="44167" x2="29019" y2="66250"/>
                        <a14:foregroundMark x1="29019" y1="66250" x2="30063" y2="69167"/>
                        <a14:foregroundMark x1="25887" y1="55833" x2="39875" y2="55833"/>
                        <a14:foregroundMark x1="39875" y1="55833" x2="50731" y2="55000"/>
                        <a14:foregroundMark x1="50731" y1="55000" x2="50731" y2="55000"/>
                        <a14:foregroundMark x1="63048" y1="57917" x2="43215" y2="52500"/>
                        <a14:foregroundMark x1="55532" y1="55833" x2="44259" y2="38750"/>
                        <a14:foregroundMark x1="66180" y1="63333" x2="59916" y2="39167"/>
                        <a14:foregroundMark x1="69729" y1="58750" x2="66180" y2="46667"/>
                        <a14:foregroundMark x1="90814" y1="45417" x2="93946" y2="52083"/>
                        <a14:foregroundMark x1="33403" y1="47500" x2="30271" y2="49583"/>
                        <a14:foregroundMark x1="32568" y1="7500" x2="32568" y2="7500"/>
                        <a14:foregroundMark x1="25470" y1="91667" x2="25470" y2="91667"/>
                        <a14:backgroundMark x1="6054" y1="7083" x2="6054" y2="7083"/>
                        <a14:backgroundMark x1="6889" y1="7917" x2="2505" y2="9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0170" y="2569376"/>
            <a:ext cx="456311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lastní 2">
      <a:majorFont>
        <a:latin typeface="Consolas"/>
        <a:ea typeface=""/>
        <a:cs typeface=""/>
      </a:majorFont>
      <a:minorFont>
        <a:latin typeface="Cosn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204</Words>
  <Application>Microsoft Office PowerPoint</Application>
  <PresentationFormat>Širokoúhlá obrazovka</PresentationFormat>
  <Paragraphs>57</Paragraphs>
  <Slides>53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53</vt:i4>
      </vt:variant>
    </vt:vector>
  </HeadingPairs>
  <TitlesOfParts>
    <vt:vector size="58" baseType="lpstr">
      <vt:lpstr>Arial</vt:lpstr>
      <vt:lpstr>Calibri</vt:lpstr>
      <vt:lpstr>Consolas</vt:lpstr>
      <vt:lpstr>Cosnolas</vt:lpstr>
      <vt:lpstr>Motiv Office</vt:lpstr>
      <vt:lpstr>Blokové programování</vt:lpstr>
      <vt:lpstr>Github (Materiály)</vt:lpstr>
      <vt:lpstr>Scratch</vt:lpstr>
      <vt:lpstr>Prezentace aplikace PowerPoint</vt:lpstr>
      <vt:lpstr>Prezentace aplikace PowerPoint</vt:lpstr>
      <vt:lpstr>Události</vt:lpstr>
      <vt:lpstr>Vzhled</vt:lpstr>
      <vt:lpstr>Náš první program</vt:lpstr>
      <vt:lpstr>Prezentace aplikace PowerPoint</vt:lpstr>
      <vt:lpstr>Prezentace aplikace PowerPoint</vt:lpstr>
      <vt:lpstr>Prezentace aplikace PowerPoint</vt:lpstr>
      <vt:lpstr>Prezentace aplikace PowerPoint</vt:lpstr>
      <vt:lpstr>Vnímání</vt:lpstr>
      <vt:lpstr>Operátory</vt:lpstr>
      <vt:lpstr>Počet kol u libovolného počtu aut</vt:lpstr>
      <vt:lpstr>Prezentace aplikace PowerPoint</vt:lpstr>
      <vt:lpstr>Prezentace aplikace PowerPoint</vt:lpstr>
      <vt:lpstr>Prezentace aplikace PowerPoint</vt:lpstr>
      <vt:lpstr>Počet kol u libovolného počtu aut</vt:lpstr>
      <vt:lpstr>Řešení</vt:lpstr>
      <vt:lpstr>Obsah čtverce</vt:lpstr>
      <vt:lpstr>Obsah čtverce - řešení</vt:lpstr>
      <vt:lpstr>Ovládání</vt:lpstr>
      <vt:lpstr>Podmínky (If statements)</vt:lpstr>
      <vt:lpstr>Podmínky (If/Else statements)</vt:lpstr>
      <vt:lpstr>Kladná a záporná čísla</vt:lpstr>
      <vt:lpstr>Řešení</vt:lpstr>
      <vt:lpstr>Zvuk</vt:lpstr>
      <vt:lpstr>Přehrajte mňau 4 krát za sebou</vt:lpstr>
      <vt:lpstr>Prezentace aplikace PowerPoint</vt:lpstr>
      <vt:lpstr>Prezentace aplikace PowerPoint</vt:lpstr>
      <vt:lpstr>Pohybové bloky</vt:lpstr>
      <vt:lpstr>Cvičení – Naučte Scratche chodit</vt:lpstr>
      <vt:lpstr>Řešení I.</vt:lpstr>
      <vt:lpstr>Řešení II.</vt:lpstr>
      <vt:lpstr>Proměnné (Variables)</vt:lpstr>
      <vt:lpstr>Prezentace aplikace PowerPoint</vt:lpstr>
      <vt:lpstr>Počet kliknutí</vt:lpstr>
      <vt:lpstr>Řešení</vt:lpstr>
      <vt:lpstr>Moje bloky (funkce)</vt:lpstr>
      <vt:lpstr>Řešení II.</vt:lpstr>
      <vt:lpstr>Prezentace aplikace PowerPoint</vt:lpstr>
      <vt:lpstr>Prezentace aplikace PowerPoint</vt:lpstr>
      <vt:lpstr>Zjednodušte do funkce</vt:lpstr>
      <vt:lpstr>Přidání postavy (Sprite)</vt:lpstr>
      <vt:lpstr>Každá postava má své vlastní bloky</vt:lpstr>
      <vt:lpstr>Změna pozadí</vt:lpstr>
      <vt:lpstr>Řešení</vt:lpstr>
      <vt:lpstr>Chytání jablek</vt:lpstr>
      <vt:lpstr>Řešení - Scratch</vt:lpstr>
      <vt:lpstr>Řešení - jablko</vt:lpstr>
      <vt:lpstr>Jak pokračovat?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Blokové programová</dc:title>
  <dc:creator>Javor Michal</dc:creator>
  <cp:lastModifiedBy>Michal Javor</cp:lastModifiedBy>
  <cp:revision>19</cp:revision>
  <dcterms:created xsi:type="dcterms:W3CDTF">2022-12-07T09:17:42Z</dcterms:created>
  <dcterms:modified xsi:type="dcterms:W3CDTF">2022-12-18T18:18:57Z</dcterms:modified>
</cp:coreProperties>
</file>